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96" r:id="rId3"/>
    <p:sldId id="297" r:id="rId4"/>
    <p:sldId id="257" r:id="rId5"/>
    <p:sldId id="279" r:id="rId6"/>
    <p:sldId id="285" r:id="rId7"/>
    <p:sldId id="294" r:id="rId8"/>
    <p:sldId id="283" r:id="rId9"/>
    <p:sldId id="282" r:id="rId10"/>
    <p:sldId id="295" r:id="rId11"/>
    <p:sldId id="272" r:id="rId12"/>
    <p:sldId id="273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4752" autoAdjust="0"/>
  </p:normalViewPr>
  <p:slideViewPr>
    <p:cSldViewPr snapToGrid="0">
      <p:cViewPr>
        <p:scale>
          <a:sx n="70" d="100"/>
          <a:sy n="70" d="100"/>
        </p:scale>
        <p:origin x="-418" y="5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C5BB7-62FC-41F9-81F0-A30194AC9DBA}" type="datetimeFigureOut">
              <a:rPr lang="zh-CN" altLang="en-US" smtClean="0"/>
              <a:pPr/>
              <a:t>2022/1/6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D11CDB-169C-47EE-B575-3FCCF6DDCC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565765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11CDB-169C-47EE-B575-3FCCF6DDCCCD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注：如</a:t>
            </a:r>
            <a:r>
              <a:rPr lang="zh-CN" altLang="en-US" dirty="0" smtClean="0"/>
              <a:t>测试过程中不涉及任何产品、药物、及器械</a:t>
            </a:r>
            <a:r>
              <a:rPr lang="zh-CN" altLang="en-US" smtClean="0"/>
              <a:t>，可删去本页。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11CDB-169C-47EE-B575-3FCCF6DDCCCD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3171490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11CDB-169C-47EE-B575-3FCCF6DDCCCD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11CDB-169C-47EE-B575-3FCCF6DDCCCD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11CDB-169C-47EE-B575-3FCCF6DDCCCD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11CDB-169C-47EE-B575-3FCCF6DDCCCD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11CDB-169C-47EE-B575-3FCCF6DDCCCD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  <a:pPr/>
              <a:t>2022/1/6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  <a:pPr/>
              <a:t>2022/1/6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  <a:pPr/>
              <a:t>2022/1/6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  <a:pPr/>
              <a:t>2022/1/6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  <a:pPr/>
              <a:t>2022/1/6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  <a:pPr/>
              <a:t>2022/1/6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  <a:pPr/>
              <a:t>2022/1/6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  <a:pPr/>
              <a:t>2022/1/6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  <a:pPr/>
              <a:t>2022/1/6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  <a:pPr/>
              <a:t>2022/1/6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  <a:pPr/>
              <a:t>2022/1/6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B99E0-B8D3-4EC2-BD24-9F1116FECC5F}" type="datetimeFigureOut">
              <a:rPr lang="zh-CN" altLang="en-US" smtClean="0"/>
              <a:pPr/>
              <a:t>2022/1/6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3EBFC-C287-4EA5-8E10-D3BC3779D7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456706" y="1348007"/>
            <a:ext cx="3280230" cy="616263"/>
          </a:xfrm>
        </p:spPr>
        <p:txBody>
          <a:bodyPr>
            <a:normAutofit/>
          </a:bodyPr>
          <a:lstStyle/>
          <a:p>
            <a:r>
              <a:rPr lang="zh-CN" altLang="en-US" sz="3200" b="1" kern="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研究项目汇报</a:t>
            </a:r>
            <a:endParaRPr lang="zh-CN" altLang="en-US" sz="3200" dirty="0">
              <a:solidFill>
                <a:srgbClr val="00206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5268686" y="473583"/>
            <a:ext cx="6400801" cy="382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首都医科大学附属北京胸科医院</a:t>
            </a:r>
            <a:r>
              <a:rPr lang="en-US" altLang="zh-CN" sz="2800" kern="100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EC</a:t>
            </a:r>
            <a:endParaRPr lang="zh-CN" altLang="zh-CN" sz="1200" kern="100" dirty="0">
              <a:solidFill>
                <a:srgbClr val="00206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907808" y="2097119"/>
          <a:ext cx="8520705" cy="4227480"/>
        </p:xfrm>
        <a:graphic>
          <a:graphicData uri="http://schemas.openxmlformats.org/drawingml/2006/table">
            <a:tbl>
              <a:tblPr>
                <a:effectLst>
                  <a:outerShdw blurRad="50800" dist="50800" dir="5400000" algn="ctr" rotWithShape="0">
                    <a:schemeClr val="tx1">
                      <a:lumMod val="50000"/>
                      <a:lumOff val="50000"/>
                    </a:schemeClr>
                  </a:outerShdw>
                </a:effectLst>
              </a:tblPr>
              <a:tblGrid>
                <a:gridCol w="1721047"/>
                <a:gridCol w="2661030"/>
                <a:gridCol w="1487742"/>
                <a:gridCol w="2650886"/>
              </a:tblGrid>
              <a:tr h="4227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伦理受理号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4227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项目名称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4227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承担科室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主要研究者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7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项目类型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期数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/</a:t>
                      </a:r>
                      <a:r>
                        <a:rPr kumimoji="0" lang="zh-CN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类型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7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药物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/</a:t>
                      </a:r>
                      <a:r>
                        <a:rPr kumimoji="0" lang="zh-CN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器械名称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剂型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7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申办方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CRO</a:t>
                      </a:r>
                      <a:r>
                        <a:rPr kumimoji="0" lang="zh-CN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公司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7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经费来源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4227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承担角色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4227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组长单位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是否已批准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7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参与单位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5631543" cy="382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受试者招募方式</a:t>
            </a:r>
            <a:endParaRPr lang="zh-CN" altLang="en-US" sz="2800" kern="100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2845" y="2046514"/>
            <a:ext cx="7458698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拟采取的招募方式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招募广告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招募场所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招募单位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4513943" cy="335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研究成果及表现形式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标题 1"/>
          <p:cNvSpPr txBox="1"/>
          <p:nvPr/>
        </p:nvSpPr>
        <p:spPr bwMode="auto">
          <a:xfrm>
            <a:off x="1524822" y="2920999"/>
            <a:ext cx="9144000" cy="14700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algn="ctr" eaLnBrk="1" hangingPunct="1">
              <a:lnSpc>
                <a:spcPct val="200000"/>
              </a:lnSpc>
              <a:defRPr/>
            </a:pPr>
            <a:r>
              <a:rPr lang="zh-CN" altLang="en-US" sz="3200" b="1" kern="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望各位</a:t>
            </a:r>
            <a:r>
              <a:rPr lang="zh-CN" altLang="en-US" sz="3200" b="1" kern="0" dirty="0" smtClean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专家们提出</a:t>
            </a:r>
            <a:r>
              <a:rPr lang="zh-CN" altLang="en-US" sz="3200" b="1" kern="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宝贵意见，谢谢！</a:t>
            </a:r>
            <a:endParaRPr lang="en-US" altLang="zh-CN" sz="3200" b="1" kern="0" dirty="0">
              <a:solidFill>
                <a:schemeClr val="tx2"/>
              </a:solidFill>
              <a:latin typeface="楷体" panose="02010609060101010101" pitchFamily="49" charset="-122"/>
              <a:ea typeface="楷体" panose="02010609060101010101" pitchFamily="49" charset="-122"/>
              <a:cs typeface="+mj-cs"/>
            </a:endParaRPr>
          </a:p>
          <a:p>
            <a:pPr algn="ctr" eaLnBrk="1" hangingPunct="1">
              <a:lnSpc>
                <a:spcPct val="200000"/>
              </a:lnSpc>
              <a:defRPr/>
            </a:pPr>
            <a:r>
              <a:rPr lang="en-US" altLang="zh-CN" sz="2400" b="1" kern="0" dirty="0">
                <a:solidFill>
                  <a:schemeClr val="tx2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Thanks for experts advice</a:t>
            </a:r>
            <a:r>
              <a:rPr lang="zh-CN" altLang="en-US" sz="2400" b="1" kern="0" dirty="0">
                <a:solidFill>
                  <a:schemeClr val="tx2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！</a:t>
            </a:r>
            <a:r>
              <a:rPr lang="en-US" altLang="zh-CN" sz="2400" b="1" kern="0" dirty="0">
                <a:solidFill>
                  <a:schemeClr val="tx2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 </a:t>
            </a:r>
            <a:endParaRPr lang="zh-CN" altLang="en-US" sz="2400" b="1" kern="0" dirty="0">
              <a:solidFill>
                <a:schemeClr val="tx2"/>
              </a:solidFill>
              <a:latin typeface="Times New Roman" panose="02020603050405020304" pitchFamily="18" charset="0"/>
              <a:ea typeface="华文中宋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778829" y="473583"/>
            <a:ext cx="6890658" cy="382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首都医科大学附属北京胸科医院</a:t>
            </a:r>
            <a:endParaRPr lang="zh-CN" altLang="zh-CN" sz="1200" kern="100" dirty="0">
              <a:solidFill>
                <a:srgbClr val="00206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3135085" cy="382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研究团队名单</a:t>
            </a:r>
            <a:endParaRPr lang="zh-CN" altLang="zh-CN" sz="2800" kern="100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643742" y="1377041"/>
          <a:ext cx="9078685" cy="4675416"/>
        </p:xfrm>
        <a:graphic>
          <a:graphicData uri="http://schemas.openxmlformats.org/drawingml/2006/table">
            <a:tbl>
              <a:tblPr>
                <a:effectLst>
                  <a:outerShdw blurRad="50800" dist="50800" dir="5400000" algn="ctr" rotWithShape="0">
                    <a:schemeClr val="tx1">
                      <a:lumMod val="50000"/>
                      <a:lumOff val="50000"/>
                    </a:schemeClr>
                  </a:outerShdw>
                </a:effectLst>
              </a:tblPr>
              <a:tblGrid>
                <a:gridCol w="1798608"/>
                <a:gridCol w="1846785"/>
                <a:gridCol w="1811097"/>
                <a:gridCol w="1811098"/>
                <a:gridCol w="1811097"/>
              </a:tblGrid>
              <a:tr h="584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PI</a:t>
                      </a:r>
                      <a:r>
                        <a:rPr kumimoji="0" lang="zh-CN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在研项目数量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584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PI</a:t>
                      </a:r>
                      <a:r>
                        <a:rPr kumimoji="0" lang="zh-CN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利益冲突申明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584427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panose="02010600040101010101" charset="-122"/>
                        <a:ea typeface="华文中宋" panose="02010600040101010101" charset="-122"/>
                        <a:cs typeface="华文中宋" panose="02010600040101010101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584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姓名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科室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职称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负责事项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GCP</a:t>
                      </a:r>
                      <a:r>
                        <a:rPr kumimoji="0" lang="zh-CN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证书时间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3135085" cy="382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研究简介</a:t>
            </a:r>
            <a:endParaRPr lang="zh-CN" altLang="zh-CN" sz="2800" kern="100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393372" y="2293257"/>
            <a:ext cx="8810172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该</a:t>
            </a: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领域相关前期研究成果基础</a:t>
            </a:r>
          </a:p>
          <a:p>
            <a:pPr marL="914400" lvl="1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试验开展条件（试验设施设备、研究团队研究经费、行政/科研支持、病人数量等）</a:t>
            </a:r>
            <a:endParaRPr lang="en-US" altLang="zh-CN" sz="2400" b="1" dirty="0">
              <a:latin typeface="+mn-ea"/>
            </a:endParaRPr>
          </a:p>
          <a:p>
            <a:endParaRPr lang="en-US" altLang="zh-CN" sz="2400" b="1" dirty="0">
              <a:latin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567815" y="549275"/>
            <a:ext cx="2740660" cy="334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研究方案介绍</a:t>
            </a:r>
          </a:p>
        </p:txBody>
      </p:sp>
      <p:sp>
        <p:nvSpPr>
          <p:cNvPr id="12" name="矩形 11"/>
          <p:cNvSpPr/>
          <p:nvPr/>
        </p:nvSpPr>
        <p:spPr>
          <a:xfrm>
            <a:off x="712034" y="1998552"/>
            <a:ext cx="10767955" cy="39693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研究背景：</a:t>
            </a: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研究目的：</a:t>
            </a: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研究意义及必要性：</a:t>
            </a:r>
          </a:p>
          <a:p>
            <a:pPr>
              <a:lnSpc>
                <a:spcPct val="200000"/>
              </a:lnSpc>
            </a:pP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567815" y="549275"/>
            <a:ext cx="2740660" cy="334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研究方案介绍</a:t>
            </a:r>
          </a:p>
        </p:txBody>
      </p:sp>
      <p:sp>
        <p:nvSpPr>
          <p:cNvPr id="12" name="矩形 11"/>
          <p:cNvSpPr/>
          <p:nvPr/>
        </p:nvSpPr>
        <p:spPr>
          <a:xfrm>
            <a:off x="712034" y="1998552"/>
            <a:ext cx="10767955" cy="3415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研究对象：</a:t>
            </a: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纳入标准：</a:t>
            </a: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排除标准：</a:t>
            </a: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研究设计：</a:t>
            </a: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研究过程：</a:t>
            </a: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研究可能存在的风险及处理措施：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3135085" cy="334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研究的统计设计</a:t>
            </a:r>
            <a:endParaRPr lang="zh-CN" altLang="en-US" sz="2800" kern="100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2845" y="1410355"/>
            <a:ext cx="8706926" cy="2676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 smtClean="0">
                <a:latin typeface="+mn-ea"/>
              </a:rPr>
              <a:t>统计设计：</a:t>
            </a:r>
            <a:endParaRPr lang="en-US" altLang="zh-CN" sz="2000" b="1" dirty="0">
              <a:latin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latin typeface="+mn-ea"/>
              </a:rPr>
              <a:t>样本量计算依据</a:t>
            </a:r>
            <a:endParaRPr lang="en-US" altLang="zh-CN" sz="2000" dirty="0" smtClean="0">
              <a:latin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latin typeface="+mn-ea"/>
              </a:rPr>
              <a:t>统计分析方法</a:t>
            </a:r>
            <a:endParaRPr lang="en-US" altLang="zh-CN" sz="2000" dirty="0" smtClean="0">
              <a:latin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latin typeface="+mn-ea"/>
              </a:rPr>
              <a:t>数据管理方法</a:t>
            </a:r>
            <a:r>
              <a:rPr lang="en-US" altLang="zh-CN" sz="2000" dirty="0" smtClean="0">
                <a:latin typeface="+mn-ea"/>
              </a:rPr>
              <a:t>/</a:t>
            </a:r>
            <a:r>
              <a:rPr lang="zh-CN" altLang="en-US" sz="2000" dirty="0">
                <a:latin typeface="+mn-ea"/>
              </a:rPr>
              <a:t>监察和稽查</a:t>
            </a:r>
            <a:r>
              <a:rPr lang="zh-CN" altLang="en-US" sz="2000" dirty="0" smtClean="0">
                <a:latin typeface="+mn-ea"/>
              </a:rPr>
              <a:t>计划（</a:t>
            </a:r>
            <a:r>
              <a:rPr lang="en-US" altLang="zh-CN" sz="2000" dirty="0" smtClean="0">
                <a:latin typeface="+mn-ea"/>
              </a:rPr>
              <a:t>DSMP/DSMB</a:t>
            </a:r>
            <a:r>
              <a:rPr lang="zh-CN" altLang="en-US" sz="2000" dirty="0" smtClean="0">
                <a:latin typeface="+mn-ea"/>
              </a:rPr>
              <a:t>）</a:t>
            </a:r>
            <a:endParaRPr lang="en-US" altLang="zh-CN" sz="2000" dirty="0" smtClean="0">
              <a:latin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latin typeface="+mn-ea"/>
              </a:rPr>
              <a:t>评价指标</a:t>
            </a:r>
            <a:endParaRPr lang="en-US" altLang="zh-CN" sz="2000" dirty="0">
              <a:latin typeface="+mn-ea"/>
            </a:endParaRPr>
          </a:p>
          <a:p>
            <a:endParaRPr lang="en-US" altLang="zh-C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567815" y="549275"/>
            <a:ext cx="3745865" cy="334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测试产品情况介绍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5631543" cy="334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知情同意书的内容</a:t>
            </a:r>
          </a:p>
        </p:txBody>
      </p:sp>
      <p:sp>
        <p:nvSpPr>
          <p:cNvPr id="6" name="矩形 5"/>
          <p:cNvSpPr/>
          <p:nvPr/>
        </p:nvSpPr>
        <p:spPr>
          <a:xfrm>
            <a:off x="262255" y="1290320"/>
            <a:ext cx="11219180" cy="4246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研究背景及目的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测试周期及过程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参与测试的受益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参与测试的</a:t>
            </a: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风险与不适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补偿和赔偿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发生损害后的治疗措施及费用</a:t>
            </a: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中途退出等受试者权利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信息的保密和储存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自愿性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联系信息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5631543" cy="334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获取受试者知情同意获取过程</a:t>
            </a:r>
            <a:endParaRPr lang="zh-CN" altLang="en-US" sz="2800" kern="100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2845" y="2032000"/>
            <a:ext cx="7458698" cy="2168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知情同意由谁做，是否经过培训，有无特殊要求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知情同意地点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知情同意方法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重新获取知情同意的规定及要求（如涉及）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受试者撤回知情同意（后）的规定（如涉及）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  <p:tag name="KSO_WM_TEMPLATE_TOPIC_DEFAULT" val="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326</Words>
  <Application>Microsoft Office PowerPoint</Application>
  <PresentationFormat>自定义</PresentationFormat>
  <Paragraphs>82</Paragraphs>
  <Slides>12</Slides>
  <Notes>7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Office 主题</vt:lpstr>
      <vt:lpstr>研究项目汇报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</vt:vector>
  </TitlesOfParts>
  <Company>China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研究简介</dc:title>
  <dc:creator>User</dc:creator>
  <cp:lastModifiedBy>Lenovo</cp:lastModifiedBy>
  <cp:revision>22</cp:revision>
  <dcterms:created xsi:type="dcterms:W3CDTF">2018-04-09T08:39:00Z</dcterms:created>
  <dcterms:modified xsi:type="dcterms:W3CDTF">2022-01-06T07:09:51Z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RubyTemplateID">
    <vt:lpwstr>2</vt:lpwstr>
  </property>
  <property fmtid="{D5CDD505-2E9C-101B-9397-08002B2CF9AE}" pid="3" name="KSOProductBuildVer">
    <vt:lpwstr>2052-10.1.0.7520</vt:lpwstr>
  </property>
</Properties>
</file>