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07" r:id="rId3"/>
    <p:sldId id="303" r:id="rId4"/>
    <p:sldId id="299" r:id="rId5"/>
    <p:sldId id="302" r:id="rId6"/>
    <p:sldId id="304" r:id="rId7"/>
    <p:sldId id="305" r:id="rId8"/>
    <p:sldId id="282" r:id="rId9"/>
  </p:sldIdLst>
  <p:sldSz cx="9144000" cy="5143500" type="screen16x9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 du" initials="xd" lastIdx="1" clrIdx="0">
    <p:extLst>
      <p:ext uri="{19B8F6BF-5375-455C-9EA6-DF929625EA0E}">
        <p15:presenceInfo xmlns:p15="http://schemas.microsoft.com/office/powerpoint/2012/main" userId="e19ce4a072af2e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2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008A-2002-4373-8709-A479C08C74DC}" type="datetimeFigureOut">
              <a:rPr lang="zh-CN" altLang="en-US" smtClean="0"/>
              <a:t>2025/6/4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ECEF-B4F8-4D48-A7AA-4F99C97818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022D-59FE-56C7-86AB-AAE4B1E1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D10C89-9DBC-0F05-FB1B-32F16C142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220CF6-3C67-F154-C143-613870E27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B0D54C-0AC1-7635-959A-3596737C6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BFA3-9607-438C-BC77-DF1AB7E296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4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BFA3-9607-438C-BC77-DF1AB7E296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92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BFA3-9607-438C-BC77-DF1AB7E2969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3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9D101-5DB2-B39C-BAE9-DFC2C885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FAF84D-B794-6BC2-9B76-3E4B23728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C10335-EF54-B5D1-14B7-F1E169E95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3E032D-AB50-3645-3D9C-DAF79B83D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BFA3-9607-438C-BC77-DF1AB7E296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1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A36B-9CBB-909C-BF5B-43AF09D2B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AB69B3-9A5D-6DD5-334A-FBA7CFF71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4A005A-AB3F-CBFD-3A9F-02A99A375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B3CEDC-EE02-F324-938F-24834A2FB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BFA3-9607-438C-BC77-DF1AB7E296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  <a:gs pos="76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9000"/>
                    </a14:imgEffect>
                    <a14:imgEffect>
                      <a14:colorTemperature colorTemp="6965"/>
                    </a14:imgEffect>
                    <a14:imgEffect>
                      <a14:saturation sat="2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86591"/>
            <a:ext cx="625610" cy="628650"/>
          </a:xfrm>
          <a:prstGeom prst="rect">
            <a:avLst/>
          </a:prstGeom>
          <a:noFill/>
          <a:effectLst>
            <a:glow>
              <a:schemeClr val="bg1"/>
            </a:glow>
            <a:reflection endPos="0" dist="50800" dir="5400000" sy="-100000" algn="bl" rotWithShape="0"/>
            <a:softEdge rad="266700"/>
          </a:effectLst>
          <a:scene3d>
            <a:camera prst="orthographicFront"/>
            <a:lightRig rig="threePt" dir="t"/>
          </a:scene3d>
          <a:sp3d>
            <a:bevelB w="139700" h="139700" prst="divot"/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075" y="42538"/>
            <a:ext cx="8134350" cy="716756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075" y="971550"/>
            <a:ext cx="8724900" cy="4085359"/>
          </a:xfrm>
        </p:spPr>
        <p:txBody>
          <a:bodyPr/>
          <a:lstStyle>
            <a:lvl1pPr>
              <a:defRPr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b="1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b="1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b="1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b="1"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32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"/>
            <a:ext cx="9144000" cy="5143498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0" y="2218944"/>
            <a:ext cx="9144000" cy="1652270"/>
          </a:xfrm>
          <a:prstGeom prst="rect">
            <a:avLst/>
          </a:prstGeom>
          <a:solidFill>
            <a:srgbClr val="FFFFFF">
              <a:alpha val="80784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2757804" indent="-537844" algn="ctr" eaLnBrk="0">
              <a:lnSpc>
                <a:spcPct val="102000"/>
              </a:lnSpc>
            </a:pPr>
            <a:endParaRPr lang="en-US" altLang="zh-CN" sz="2700" b="1" kern="0" spc="90" dirty="0">
              <a:solidFill>
                <a:srgbClr val="2E75B6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indent="-537844" algn="ctr" eaLnBrk="0">
              <a:lnSpc>
                <a:spcPct val="102000"/>
              </a:lnSpc>
            </a:pPr>
            <a:r>
              <a:rPr lang="zh-CN" altLang="en-US" sz="2700" b="1" kern="0" spc="90" dirty="0">
                <a:solidFill>
                  <a:srgbClr val="2E75B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医疗综合楼自动售卖机</a:t>
            </a:r>
            <a:r>
              <a:rPr lang="zh-CN" altLang="en-US" sz="2700" b="1" kern="0" spc="90" dirty="0" smtClean="0">
                <a:solidFill>
                  <a:srgbClr val="2E75B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布设点位情况</a:t>
            </a:r>
            <a:endParaRPr sz="2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819144" y="275843"/>
            <a:ext cx="1462228" cy="1490533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3177032" y="4055364"/>
            <a:ext cx="2459989" cy="745490"/>
          </a:xfrm>
          <a:prstGeom prst="rect">
            <a:avLst/>
          </a:prstGeom>
          <a:solidFill>
            <a:srgbClr val="268CD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3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ctr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lang="zh-CN" altLang="en-US" sz="1200" b="1" kern="0" spc="8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</a:t>
            </a:r>
            <a:endParaRPr sz="1200" dirty="0">
              <a:latin typeface="STXihei"/>
              <a:ea typeface="STXihei"/>
              <a:cs typeface="STXihei"/>
            </a:endParaRPr>
          </a:p>
          <a:p>
            <a:pPr algn="ctr" rtl="0" eaLnBrk="0">
              <a:lnSpc>
                <a:spcPts val="1560"/>
              </a:lnSpc>
              <a:tabLst/>
            </a:pPr>
            <a:r>
              <a:rPr sz="1200" b="1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202</a:t>
            </a:r>
            <a:r>
              <a:rPr lang="en-US" sz="1200" b="1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5</a:t>
            </a:r>
            <a:r>
              <a:rPr sz="1200" b="1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年</a:t>
            </a:r>
            <a:r>
              <a:rPr lang="en-US" sz="1200" b="1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5</a:t>
            </a:r>
            <a:r>
              <a:rPr sz="1200" b="1" kern="0" spc="6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月</a:t>
            </a:r>
            <a:endParaRPr sz="1200" dirty="0">
              <a:latin typeface="STXihei"/>
              <a:ea typeface="STXihei"/>
              <a:cs typeface="STXi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3" y="2704263"/>
            <a:ext cx="5544324" cy="619211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654" b="7987"/>
          <a:stretch/>
        </p:blipFill>
        <p:spPr>
          <a:xfrm>
            <a:off x="604504" y="1974013"/>
            <a:ext cx="7529846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91702-D0C4-0429-CFBC-8A0745C8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4">
            <a:extLst>
              <a:ext uri="{FF2B5EF4-FFF2-40B4-BE49-F238E27FC236}">
                <a16:creationId xmlns:a16="http://schemas.microsoft.com/office/drawing/2014/main" id="{C378A7BE-25A7-9DAE-9C6F-E6261FD9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"/>
            <a:ext cx="9144000" cy="514349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B2BE21AD-603A-CE9B-9FC3-13D7E13DAE09}"/>
              </a:ext>
            </a:extLst>
          </p:cNvPr>
          <p:cNvGrpSpPr/>
          <p:nvPr/>
        </p:nvGrpSpPr>
        <p:grpSpPr>
          <a:xfrm>
            <a:off x="16274" y="70658"/>
            <a:ext cx="2263195" cy="518699"/>
            <a:chOff x="-1" y="542831"/>
            <a:chExt cx="3100767" cy="120069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E847D73-5EA4-5004-DF00-E640690AF741}"/>
                </a:ext>
              </a:extLst>
            </p:cNvPr>
            <p:cNvSpPr/>
            <p:nvPr/>
          </p:nvSpPr>
          <p:spPr>
            <a:xfrm>
              <a:off x="0" y="1295180"/>
              <a:ext cx="3100765" cy="448350"/>
            </a:xfrm>
            <a:prstGeom prst="rect">
              <a:avLst/>
            </a:prstGeom>
            <a:solidFill>
              <a:srgbClr val="BA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69" tIns="25034" rIns="50069" bIns="25034" rtlCol="0" anchor="ctr"/>
            <a:lstStyle/>
            <a:p>
              <a:pPr algn="ctr"/>
              <a:endParaRPr lang="zh-CN" altLang="en-US" sz="2040"/>
            </a:p>
          </p:txBody>
        </p:sp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C7B2A8E1-B7AF-3A2D-60FE-AB86A5825659}"/>
                </a:ext>
              </a:extLst>
            </p:cNvPr>
            <p:cNvSpPr txBox="1"/>
            <p:nvPr/>
          </p:nvSpPr>
          <p:spPr>
            <a:xfrm>
              <a:off x="-1" y="1326993"/>
              <a:ext cx="2965132" cy="3434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spcBef>
                  <a:spcPts val="23"/>
                </a:spcBef>
              </a:pPr>
              <a:endParaRPr sz="96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7FC29BB-54CD-C46C-4DE2-FF8CB44BF9EF}"/>
                </a:ext>
              </a:extLst>
            </p:cNvPr>
            <p:cNvGrpSpPr/>
            <p:nvPr/>
          </p:nvGrpSpPr>
          <p:grpSpPr>
            <a:xfrm>
              <a:off x="421" y="542831"/>
              <a:ext cx="3100345" cy="1138804"/>
              <a:chOff x="255" y="348134"/>
              <a:chExt cx="1874657" cy="730351"/>
            </a:xfrm>
          </p:grpSpPr>
          <p:sp>
            <p:nvSpPr>
              <p:cNvPr id="43" name="TextBox 26">
                <a:extLst>
                  <a:ext uri="{FF2B5EF4-FFF2-40B4-BE49-F238E27FC236}">
                    <a16:creationId xmlns:a16="http://schemas.microsoft.com/office/drawing/2014/main" id="{4FFCBBDE-F256-A314-BA6C-2A3DFB2F7EC0}"/>
                  </a:ext>
                </a:extLst>
              </p:cNvPr>
              <p:cNvSpPr txBox="1"/>
              <p:nvPr/>
            </p:nvSpPr>
            <p:spPr>
              <a:xfrm>
                <a:off x="255" y="348134"/>
                <a:ext cx="508466" cy="48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11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44" name="TextBox 30">
                <a:extLst>
                  <a:ext uri="{FF2B5EF4-FFF2-40B4-BE49-F238E27FC236}">
                    <a16:creationId xmlns:a16="http://schemas.microsoft.com/office/drawing/2014/main" id="{8B7F615E-BDA1-8B3D-EC28-034989465617}"/>
                  </a:ext>
                </a:extLst>
              </p:cNvPr>
              <p:cNvSpPr txBox="1"/>
              <p:nvPr/>
            </p:nvSpPr>
            <p:spPr>
              <a:xfrm>
                <a:off x="265096" y="348370"/>
                <a:ext cx="1609816" cy="73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98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地下一层自动售卖点位</a:t>
                </a: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F07B689-9369-CC51-1EBC-5852E56D3655}"/>
                </a:ext>
              </a:extLst>
            </p:cNvPr>
            <p:cNvCxnSpPr/>
            <p:nvPr/>
          </p:nvCxnSpPr>
          <p:spPr>
            <a:xfrm>
              <a:off x="0" y="1173774"/>
              <a:ext cx="3100765" cy="0"/>
            </a:xfrm>
            <a:prstGeom prst="line">
              <a:avLst/>
            </a:prstGeom>
            <a:ln w="50800">
              <a:solidFill>
                <a:srgbClr val="9DC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4397B52-B18C-F769-EE86-BFB6105A5DD4}"/>
              </a:ext>
            </a:extLst>
          </p:cNvPr>
          <p:cNvSpPr/>
          <p:nvPr/>
        </p:nvSpPr>
        <p:spPr>
          <a:xfrm>
            <a:off x="4089509" y="4327904"/>
            <a:ext cx="3565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68">
              <a:lnSpc>
                <a:spcPct val="150000"/>
              </a:lnSpc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地下一层自动售卖机点位图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76422A-587B-2238-B593-D971E385DCC1}"/>
              </a:ext>
            </a:extLst>
          </p:cNvPr>
          <p:cNvSpPr/>
          <p:nvPr/>
        </p:nvSpPr>
        <p:spPr>
          <a:xfrm>
            <a:off x="98980" y="748640"/>
            <a:ext cx="260269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地下一层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布设自动售卖机（小）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个，自动售卖机（大）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个，共计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位于影像科等候区。以上点位具体位置如右图所示 。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4B674C-BB47-C8C5-AA1A-C8912E9C8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100" y="589357"/>
            <a:ext cx="5799909" cy="35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4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"/>
            <a:ext cx="9144000" cy="51434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98760" y="4641659"/>
            <a:ext cx="3565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68">
              <a:lnSpc>
                <a:spcPct val="150000"/>
              </a:lnSpc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首层自动售卖机点位图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274" y="70658"/>
            <a:ext cx="1905889" cy="518699"/>
            <a:chOff x="-1" y="542831"/>
            <a:chExt cx="3100767" cy="1200699"/>
          </a:xfrm>
        </p:grpSpPr>
        <p:sp>
          <p:nvSpPr>
            <p:cNvPr id="8" name="矩形 7"/>
            <p:cNvSpPr/>
            <p:nvPr/>
          </p:nvSpPr>
          <p:spPr>
            <a:xfrm>
              <a:off x="0" y="1295180"/>
              <a:ext cx="3100765" cy="448350"/>
            </a:xfrm>
            <a:prstGeom prst="rect">
              <a:avLst/>
            </a:prstGeom>
            <a:solidFill>
              <a:srgbClr val="BA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69" tIns="25034" rIns="50069" bIns="25034" rtlCol="0" anchor="ctr"/>
            <a:lstStyle/>
            <a:p>
              <a:pPr algn="ctr"/>
              <a:endParaRPr lang="zh-CN" altLang="en-US" sz="2040"/>
            </a:p>
          </p:txBody>
        </p:sp>
        <p:sp>
          <p:nvSpPr>
            <p:cNvPr id="9" name="object 7"/>
            <p:cNvSpPr txBox="1"/>
            <p:nvPr/>
          </p:nvSpPr>
          <p:spPr>
            <a:xfrm>
              <a:off x="-1" y="1326993"/>
              <a:ext cx="2965132" cy="3434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spcBef>
                  <a:spcPts val="23"/>
                </a:spcBef>
              </a:pPr>
              <a:endParaRPr sz="96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21" y="542831"/>
              <a:ext cx="3100345" cy="751933"/>
              <a:chOff x="255" y="348134"/>
              <a:chExt cx="1874657" cy="482238"/>
            </a:xfrm>
          </p:grpSpPr>
          <p:sp>
            <p:nvSpPr>
              <p:cNvPr id="12" name="TextBox 26"/>
              <p:cNvSpPr txBox="1"/>
              <p:nvPr/>
            </p:nvSpPr>
            <p:spPr>
              <a:xfrm>
                <a:off x="255" y="348134"/>
                <a:ext cx="508466" cy="482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11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  <p:sp>
            <p:nvSpPr>
              <p:cNvPr id="13" name="TextBox 30"/>
              <p:cNvSpPr txBox="1"/>
              <p:nvPr/>
            </p:nvSpPr>
            <p:spPr>
              <a:xfrm>
                <a:off x="322476" y="348370"/>
                <a:ext cx="1552436" cy="433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98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首层自动售卖点位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0" y="1173774"/>
              <a:ext cx="3100765" cy="0"/>
            </a:xfrm>
            <a:prstGeom prst="line">
              <a:avLst/>
            </a:prstGeom>
            <a:ln w="50800">
              <a:solidFill>
                <a:srgbClr val="9DC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C14E709-5185-0E8C-B34D-DDD9638CF173}"/>
              </a:ext>
            </a:extLst>
          </p:cNvPr>
          <p:cNvSpPr/>
          <p:nvPr/>
        </p:nvSpPr>
        <p:spPr>
          <a:xfrm>
            <a:off x="98981" y="748640"/>
            <a:ext cx="2907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首层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布设自动售卖机（小）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个，自动售卖机（大）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个，共计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，分别位于门诊电梯厅、出入院大厅、急诊大厅等位置。公共区域预留强电插座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个（用于保洁等），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可酌情用于增加自助机。以上点位具体位置如右图所示。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190935D-B5AF-01DB-3D93-2658FE78A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363" y="849504"/>
            <a:ext cx="5943883" cy="37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"/>
            <a:ext cx="9144000" cy="514349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6274" y="70658"/>
            <a:ext cx="1905889" cy="518699"/>
            <a:chOff x="-1" y="542831"/>
            <a:chExt cx="3100767" cy="1200699"/>
          </a:xfrm>
        </p:grpSpPr>
        <p:sp>
          <p:nvSpPr>
            <p:cNvPr id="38" name="矩形 37"/>
            <p:cNvSpPr/>
            <p:nvPr/>
          </p:nvSpPr>
          <p:spPr>
            <a:xfrm>
              <a:off x="0" y="1295180"/>
              <a:ext cx="3100765" cy="448350"/>
            </a:xfrm>
            <a:prstGeom prst="rect">
              <a:avLst/>
            </a:prstGeom>
            <a:solidFill>
              <a:srgbClr val="BA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69" tIns="25034" rIns="50069" bIns="25034" rtlCol="0" anchor="ctr"/>
            <a:lstStyle/>
            <a:p>
              <a:pPr algn="ctr"/>
              <a:endParaRPr lang="zh-CN" altLang="en-US" sz="2040"/>
            </a:p>
          </p:txBody>
        </p:sp>
        <p:sp>
          <p:nvSpPr>
            <p:cNvPr id="40" name="object 7"/>
            <p:cNvSpPr txBox="1"/>
            <p:nvPr/>
          </p:nvSpPr>
          <p:spPr>
            <a:xfrm>
              <a:off x="-1" y="1326993"/>
              <a:ext cx="2965132" cy="3434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spcBef>
                  <a:spcPts val="23"/>
                </a:spcBef>
              </a:pPr>
              <a:endParaRPr sz="96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21" y="542831"/>
              <a:ext cx="3100345" cy="751931"/>
              <a:chOff x="255" y="348134"/>
              <a:chExt cx="1874657" cy="482237"/>
            </a:xfrm>
          </p:grpSpPr>
          <p:sp>
            <p:nvSpPr>
              <p:cNvPr id="43" name="TextBox 26"/>
              <p:cNvSpPr txBox="1"/>
              <p:nvPr/>
            </p:nvSpPr>
            <p:spPr>
              <a:xfrm>
                <a:off x="255" y="348134"/>
                <a:ext cx="508466" cy="48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11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  <p:sp>
            <p:nvSpPr>
              <p:cNvPr id="44" name="TextBox 30"/>
              <p:cNvSpPr txBox="1"/>
              <p:nvPr/>
            </p:nvSpPr>
            <p:spPr>
              <a:xfrm>
                <a:off x="265096" y="348370"/>
                <a:ext cx="1609816" cy="433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98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二层自动售卖点位</a:t>
                </a:r>
              </a:p>
            </p:txBody>
          </p:sp>
        </p:grpSp>
        <p:cxnSp>
          <p:nvCxnSpPr>
            <p:cNvPr id="42" name="直接连接符 41"/>
            <p:cNvCxnSpPr/>
            <p:nvPr/>
          </p:nvCxnSpPr>
          <p:spPr>
            <a:xfrm>
              <a:off x="0" y="1173774"/>
              <a:ext cx="3100765" cy="0"/>
            </a:xfrm>
            <a:prstGeom prst="line">
              <a:avLst/>
            </a:prstGeom>
            <a:ln w="50800">
              <a:solidFill>
                <a:srgbClr val="9DC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0F11BD-E6CA-EB80-D3D6-AABBF6BFC83E}"/>
              </a:ext>
            </a:extLst>
          </p:cNvPr>
          <p:cNvSpPr/>
          <p:nvPr/>
        </p:nvSpPr>
        <p:spPr>
          <a:xfrm>
            <a:off x="4089509" y="4327904"/>
            <a:ext cx="3565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68">
              <a:lnSpc>
                <a:spcPct val="150000"/>
              </a:lnSpc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二层自动售卖机点位图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41A289-93B1-3F61-AE5D-F6D7A2BAF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74" y="835588"/>
            <a:ext cx="6340763" cy="347232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9326D7B-7F5B-9A93-15B2-4EE001A7A5D3}"/>
              </a:ext>
            </a:extLst>
          </p:cNvPr>
          <p:cNvSpPr/>
          <p:nvPr/>
        </p:nvSpPr>
        <p:spPr>
          <a:xfrm>
            <a:off x="98980" y="748640"/>
            <a:ext cx="2602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二层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布设自动售卖机（小）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个，自动售卖机（大）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个，共计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分别位于门诊等候区、检查等候区、取血等候区等位置。公共区域预留强电插座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个（用于保洁等），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可酌情用于增加自助机。以上点位具体位置如右图所示 。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7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E10F-C975-CF49-9324-B49C07FE7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4">
            <a:extLst>
              <a:ext uri="{FF2B5EF4-FFF2-40B4-BE49-F238E27FC236}">
                <a16:creationId xmlns:a16="http://schemas.microsoft.com/office/drawing/2014/main" id="{68A34F83-ED01-73D3-0452-4A751138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"/>
            <a:ext cx="9144000" cy="514349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02D6008D-78E3-5CDC-261B-093ABBA8C2A5}"/>
              </a:ext>
            </a:extLst>
          </p:cNvPr>
          <p:cNvGrpSpPr/>
          <p:nvPr/>
        </p:nvGrpSpPr>
        <p:grpSpPr>
          <a:xfrm>
            <a:off x="16274" y="70658"/>
            <a:ext cx="1864777" cy="518699"/>
            <a:chOff x="-1" y="542831"/>
            <a:chExt cx="3100767" cy="120069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3ACA4B4-7D3C-B65A-A97F-2A70EEC1EABD}"/>
                </a:ext>
              </a:extLst>
            </p:cNvPr>
            <p:cNvSpPr/>
            <p:nvPr/>
          </p:nvSpPr>
          <p:spPr>
            <a:xfrm>
              <a:off x="0" y="1295180"/>
              <a:ext cx="3100765" cy="448350"/>
            </a:xfrm>
            <a:prstGeom prst="rect">
              <a:avLst/>
            </a:prstGeom>
            <a:solidFill>
              <a:srgbClr val="BA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69" tIns="25034" rIns="50069" bIns="25034" rtlCol="0" anchor="ctr"/>
            <a:lstStyle/>
            <a:p>
              <a:pPr algn="ctr"/>
              <a:endParaRPr lang="zh-CN" altLang="en-US" sz="2040"/>
            </a:p>
          </p:txBody>
        </p:sp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F5D66CA3-F801-B9C6-9D0D-13D0E5055A4F}"/>
                </a:ext>
              </a:extLst>
            </p:cNvPr>
            <p:cNvSpPr txBox="1"/>
            <p:nvPr/>
          </p:nvSpPr>
          <p:spPr>
            <a:xfrm>
              <a:off x="-1" y="1326993"/>
              <a:ext cx="2965132" cy="3434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spcBef>
                  <a:spcPts val="23"/>
                </a:spcBef>
              </a:pPr>
              <a:endParaRPr sz="96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20985B9-CAD1-1E11-0CD1-F326BF895CD3}"/>
                </a:ext>
              </a:extLst>
            </p:cNvPr>
            <p:cNvGrpSpPr/>
            <p:nvPr/>
          </p:nvGrpSpPr>
          <p:grpSpPr>
            <a:xfrm>
              <a:off x="421" y="542831"/>
              <a:ext cx="3100345" cy="751931"/>
              <a:chOff x="255" y="348134"/>
              <a:chExt cx="1874657" cy="482237"/>
            </a:xfrm>
          </p:grpSpPr>
          <p:sp>
            <p:nvSpPr>
              <p:cNvPr id="43" name="TextBox 26">
                <a:extLst>
                  <a:ext uri="{FF2B5EF4-FFF2-40B4-BE49-F238E27FC236}">
                    <a16:creationId xmlns:a16="http://schemas.microsoft.com/office/drawing/2014/main" id="{C0098FFF-F26E-FDE7-E8C7-D63BA8F8D720}"/>
                  </a:ext>
                </a:extLst>
              </p:cNvPr>
              <p:cNvSpPr txBox="1"/>
              <p:nvPr/>
            </p:nvSpPr>
            <p:spPr>
              <a:xfrm>
                <a:off x="255" y="348134"/>
                <a:ext cx="508466" cy="48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11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  <p:sp>
            <p:nvSpPr>
              <p:cNvPr id="44" name="TextBox 30">
                <a:extLst>
                  <a:ext uri="{FF2B5EF4-FFF2-40B4-BE49-F238E27FC236}">
                    <a16:creationId xmlns:a16="http://schemas.microsoft.com/office/drawing/2014/main" id="{A6FBA6EC-C6E1-FCCD-FB29-DE2A30D3DC33}"/>
                  </a:ext>
                </a:extLst>
              </p:cNvPr>
              <p:cNvSpPr txBox="1"/>
              <p:nvPr/>
            </p:nvSpPr>
            <p:spPr>
              <a:xfrm>
                <a:off x="265096" y="348370"/>
                <a:ext cx="1609816" cy="433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98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三层自动售卖点位</a:t>
                </a: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65CCA7F-BF15-3CAE-D036-89A42B145E26}"/>
                </a:ext>
              </a:extLst>
            </p:cNvPr>
            <p:cNvCxnSpPr/>
            <p:nvPr/>
          </p:nvCxnSpPr>
          <p:spPr>
            <a:xfrm>
              <a:off x="0" y="1173774"/>
              <a:ext cx="3100765" cy="0"/>
            </a:xfrm>
            <a:prstGeom prst="line">
              <a:avLst/>
            </a:prstGeom>
            <a:ln w="50800">
              <a:solidFill>
                <a:srgbClr val="9DC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8877386-BE46-B750-925A-3E85AEDDCA7F}"/>
              </a:ext>
            </a:extLst>
          </p:cNvPr>
          <p:cNvSpPr/>
          <p:nvPr/>
        </p:nvSpPr>
        <p:spPr>
          <a:xfrm>
            <a:off x="4089509" y="4327904"/>
            <a:ext cx="3565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68">
              <a:lnSpc>
                <a:spcPct val="150000"/>
              </a:lnSpc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三层自动售卖机点位图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28F225-C0A2-374B-BE7E-3AC272B9EFC3}"/>
              </a:ext>
            </a:extLst>
          </p:cNvPr>
          <p:cNvSpPr/>
          <p:nvPr/>
        </p:nvSpPr>
        <p:spPr>
          <a:xfrm>
            <a:off x="112043" y="729046"/>
            <a:ext cx="2602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三层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布设自动售卖机（小）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个，自动售卖机（大）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个，共计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位于内镜中心等候区、手术间等候区。公共区域预留强电插座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个（用于保洁等），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可酌情用于增加自助机。以上点位具体位置如右图所示 。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FE02A6-71A8-357D-2EA2-A3FE86B8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384" y="343224"/>
            <a:ext cx="4620704" cy="39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6611D-D765-4B36-EBF3-C67872F43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4">
            <a:extLst>
              <a:ext uri="{FF2B5EF4-FFF2-40B4-BE49-F238E27FC236}">
                <a16:creationId xmlns:a16="http://schemas.microsoft.com/office/drawing/2014/main" id="{FA65D296-AD30-326F-6C85-1EA56733B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"/>
            <a:ext cx="9144000" cy="514349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5BACB441-7DCC-2DE7-468B-3756E9FE0223}"/>
              </a:ext>
            </a:extLst>
          </p:cNvPr>
          <p:cNvGrpSpPr/>
          <p:nvPr/>
        </p:nvGrpSpPr>
        <p:grpSpPr>
          <a:xfrm>
            <a:off x="16274" y="70658"/>
            <a:ext cx="2210943" cy="518699"/>
            <a:chOff x="-1" y="542831"/>
            <a:chExt cx="3100767" cy="120069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E3AF017-C0A5-B019-E1F0-2624835E3A94}"/>
                </a:ext>
              </a:extLst>
            </p:cNvPr>
            <p:cNvSpPr/>
            <p:nvPr/>
          </p:nvSpPr>
          <p:spPr>
            <a:xfrm>
              <a:off x="0" y="1295180"/>
              <a:ext cx="3100765" cy="448350"/>
            </a:xfrm>
            <a:prstGeom prst="rect">
              <a:avLst/>
            </a:prstGeom>
            <a:solidFill>
              <a:srgbClr val="BA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69" tIns="25034" rIns="50069" bIns="25034" rtlCol="0" anchor="ctr"/>
            <a:lstStyle/>
            <a:p>
              <a:pPr algn="ctr"/>
              <a:endParaRPr lang="zh-CN" altLang="en-US" sz="2040"/>
            </a:p>
          </p:txBody>
        </p:sp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5331A8BF-728D-183D-76AF-1BCC8560B626}"/>
                </a:ext>
              </a:extLst>
            </p:cNvPr>
            <p:cNvSpPr txBox="1"/>
            <p:nvPr/>
          </p:nvSpPr>
          <p:spPr>
            <a:xfrm>
              <a:off x="-1" y="1326993"/>
              <a:ext cx="2965132" cy="3434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spcBef>
                  <a:spcPts val="23"/>
                </a:spcBef>
              </a:pPr>
              <a:endParaRPr sz="96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FC68CD5-1E06-09F6-4530-73197435FE38}"/>
                </a:ext>
              </a:extLst>
            </p:cNvPr>
            <p:cNvGrpSpPr/>
            <p:nvPr/>
          </p:nvGrpSpPr>
          <p:grpSpPr>
            <a:xfrm>
              <a:off x="421" y="542831"/>
              <a:ext cx="3100345" cy="1138804"/>
              <a:chOff x="255" y="348134"/>
              <a:chExt cx="1874657" cy="730351"/>
            </a:xfrm>
          </p:grpSpPr>
          <p:sp>
            <p:nvSpPr>
              <p:cNvPr id="43" name="TextBox 26">
                <a:extLst>
                  <a:ext uri="{FF2B5EF4-FFF2-40B4-BE49-F238E27FC236}">
                    <a16:creationId xmlns:a16="http://schemas.microsoft.com/office/drawing/2014/main" id="{89013C2D-87D5-0759-FE21-9E6B70DA6F41}"/>
                  </a:ext>
                </a:extLst>
              </p:cNvPr>
              <p:cNvSpPr txBox="1"/>
              <p:nvPr/>
            </p:nvSpPr>
            <p:spPr>
              <a:xfrm>
                <a:off x="255" y="348134"/>
                <a:ext cx="508466" cy="48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11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</a:p>
            </p:txBody>
          </p:sp>
          <p:sp>
            <p:nvSpPr>
              <p:cNvPr id="44" name="TextBox 30">
                <a:extLst>
                  <a:ext uri="{FF2B5EF4-FFF2-40B4-BE49-F238E27FC236}">
                    <a16:creationId xmlns:a16="http://schemas.microsoft.com/office/drawing/2014/main" id="{9D6B927B-B418-1B72-525B-3C6C57799919}"/>
                  </a:ext>
                </a:extLst>
              </p:cNvPr>
              <p:cNvSpPr txBox="1"/>
              <p:nvPr/>
            </p:nvSpPr>
            <p:spPr>
              <a:xfrm>
                <a:off x="265096" y="348370"/>
                <a:ext cx="1609816" cy="73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98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四至八层自动售卖点位</a:t>
                </a: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AD6B0E26-B598-260F-1A9B-F25F2A6333F0}"/>
                </a:ext>
              </a:extLst>
            </p:cNvPr>
            <p:cNvCxnSpPr/>
            <p:nvPr/>
          </p:nvCxnSpPr>
          <p:spPr>
            <a:xfrm>
              <a:off x="0" y="1173774"/>
              <a:ext cx="3100765" cy="0"/>
            </a:xfrm>
            <a:prstGeom prst="line">
              <a:avLst/>
            </a:prstGeom>
            <a:ln w="50800">
              <a:solidFill>
                <a:srgbClr val="9DC3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2F768B1-F7B7-3ADB-70A5-5ED69837204E}"/>
              </a:ext>
            </a:extLst>
          </p:cNvPr>
          <p:cNvSpPr/>
          <p:nvPr/>
        </p:nvSpPr>
        <p:spPr>
          <a:xfrm>
            <a:off x="2789453" y="3433459"/>
            <a:ext cx="3565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68">
              <a:lnSpc>
                <a:spcPct val="150000"/>
              </a:lnSpc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四层自动售卖机点位图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E67AF0-29B6-259E-D1DC-663A3684DDEE}"/>
              </a:ext>
            </a:extLst>
          </p:cNvPr>
          <p:cNvSpPr/>
          <p:nvPr/>
        </p:nvSpPr>
        <p:spPr>
          <a:xfrm>
            <a:off x="112043" y="729046"/>
            <a:ext cx="2602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四层至八层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布设自动售卖机（小）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个，自动售卖机（大）</a:t>
            </a:r>
            <a:r>
              <a:rPr lang="en-US" altLang="zh-CN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个，共计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位于患者活动区。该区域额外预留强电插座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个（用于保洁等），</a:t>
            </a: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可酌情用于增加自助机。以上点位具体位置如右图所示 。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54E207-02C0-1936-DEE1-C09E787CA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69" y="589357"/>
            <a:ext cx="3410290" cy="28441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9CF12D-52AC-BA79-3B0F-DEB5913DC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59" y="589356"/>
            <a:ext cx="3034866" cy="28441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586993-D66C-4367-8D38-1C59DDA9DD21}"/>
              </a:ext>
            </a:extLst>
          </p:cNvPr>
          <p:cNvSpPr/>
          <p:nvPr/>
        </p:nvSpPr>
        <p:spPr>
          <a:xfrm>
            <a:off x="5827746" y="3433459"/>
            <a:ext cx="3565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68">
              <a:lnSpc>
                <a:spcPct val="150000"/>
              </a:lnSpc>
              <a:spcBef>
                <a:spcPts val="750"/>
              </a:spcBef>
              <a:tabLst>
                <a:tab pos="371475" algn="l"/>
              </a:tabLst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五至八层自动售卖机点位图</a:t>
            </a:r>
            <a:endParaRPr lang="zh-CN" altLang="zh-CN" sz="1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13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424" name="rect 424"/>
          <p:cNvSpPr/>
          <p:nvPr/>
        </p:nvSpPr>
        <p:spPr>
          <a:xfrm>
            <a:off x="0" y="2200655"/>
            <a:ext cx="9144000" cy="1434083"/>
          </a:xfrm>
          <a:prstGeom prst="rect">
            <a:avLst/>
          </a:prstGeom>
          <a:solidFill>
            <a:srgbClr val="FFFFFF">
              <a:alpha val="8078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6" name="picture 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819144" y="390143"/>
            <a:ext cx="1462228" cy="1490533"/>
          </a:xfrm>
          <a:prstGeom prst="rect">
            <a:avLst/>
          </a:prstGeom>
        </p:spPr>
      </p:pic>
      <p:sp>
        <p:nvSpPr>
          <p:cNvPr id="428" name="textbox 428"/>
          <p:cNvSpPr/>
          <p:nvPr/>
        </p:nvSpPr>
        <p:spPr>
          <a:xfrm>
            <a:off x="3676732" y="2512929"/>
            <a:ext cx="1845310" cy="560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11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3600" kern="0" spc="-30" dirty="0">
                <a:solidFill>
                  <a:srgbClr val="268CD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感谢支持</a:t>
            </a:r>
            <a:endParaRPr sz="36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30" name="textbox 430"/>
          <p:cNvSpPr/>
          <p:nvPr/>
        </p:nvSpPr>
        <p:spPr>
          <a:xfrm>
            <a:off x="3355848" y="3240023"/>
            <a:ext cx="2478404" cy="276225"/>
          </a:xfrm>
          <a:prstGeom prst="rect">
            <a:avLst/>
          </a:prstGeom>
          <a:solidFill>
            <a:srgbClr val="268CD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798830" algn="l" rtl="0" eaLnBrk="0">
              <a:lnSpc>
                <a:spcPct val="90000"/>
              </a:lnSpc>
              <a:tabLst/>
            </a:pPr>
            <a:r>
              <a:rPr lang="zh-CN" altLang="en-US" sz="1400" b="1" kern="0" spc="-20" dirty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   </a:t>
            </a:r>
            <a:r>
              <a:rPr lang="zh-CN" altLang="en-US" sz="1400" b="1" kern="0" spc="-20" dirty="0" smtClean="0">
                <a:solidFill>
                  <a:srgbClr val="FFFFFF">
                    <a:alpha val="100000"/>
                  </a:srgbClr>
                </a:solidFill>
                <a:latin typeface="STXihei"/>
                <a:ea typeface="STXihei"/>
                <a:cs typeface="STXihei"/>
              </a:rPr>
              <a:t>北京胸科医院</a:t>
            </a:r>
            <a:endParaRPr sz="1400" dirty="0">
              <a:latin typeface="STXihei"/>
              <a:ea typeface="STXihei"/>
              <a:cs typeface="STXi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423</Words>
  <Application>Microsoft Office PowerPoint</Application>
  <PresentationFormat>全屏显示(16:9)</PresentationFormat>
  <Paragraphs>35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STXihei</vt:lpstr>
      <vt:lpstr>Microsoft YaHei</vt:lpstr>
      <vt:lpstr>Microsoft YaHei</vt:lpstr>
      <vt:lpstr>Arial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149</cp:revision>
  <cp:lastPrinted>2024-07-11T01:56:03Z</cp:lastPrinted>
  <dcterms:created xsi:type="dcterms:W3CDTF">2024-06-06T14:11:32Z</dcterms:created>
  <dcterms:modified xsi:type="dcterms:W3CDTF">2025-06-04T01:06:46Z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2024-07-10T10:18:49Z</vt:filetime>
  </property>
</Properties>
</file>