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6" r:id="rId4"/>
    <p:sldId id="259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4553268"/>
            <a:ext cx="9144000" cy="1655762"/>
          </a:xfrm>
        </p:spPr>
        <p:txBody>
          <a:bodyPr/>
          <a:p>
            <a:pPr algn="ctr">
              <a:lnSpc>
                <a:spcPct val="90000"/>
              </a:lnSpc>
            </a:pPr>
            <a:endParaRPr lang="zh-CN" altLang="en-US" b="1" dirty="0">
              <a:solidFill>
                <a:srgbClr val="00206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ctr">
              <a:lnSpc>
                <a:spcPct val="90000"/>
              </a:lnSpc>
            </a:pPr>
            <a:r>
              <a:rPr lang="zh-CN" altLang="en-US" b="1" dirty="0">
                <a:solidFill>
                  <a:srgbClr val="00206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科室  姓名</a:t>
            </a:r>
            <a:endParaRPr lang="en-US" altLang="zh-CN" b="1" dirty="0">
              <a:solidFill>
                <a:srgbClr val="00206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lnSpc>
                <a:spcPct val="90000"/>
              </a:lnSpc>
            </a:pPr>
            <a:r>
              <a:rPr lang="zh-CN" altLang="en-US" b="1" dirty="0">
                <a:solidFill>
                  <a:srgbClr val="00206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日期</a:t>
            </a:r>
            <a:endParaRPr lang="zh-CN" altLang="en-US" b="1" dirty="0">
              <a:solidFill>
                <a:srgbClr val="00206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49154" name="文本框 7"/>
          <p:cNvSpPr/>
          <p:nvPr/>
        </p:nvSpPr>
        <p:spPr>
          <a:xfrm>
            <a:off x="0" y="2004060"/>
            <a:ext cx="12192000" cy="1876425"/>
          </a:xfrm>
          <a:prstGeom prst="rect">
            <a:avLst/>
          </a:prstGeom>
          <a:solidFill>
            <a:srgbClr val="002060"/>
          </a:solidFill>
          <a:ln>
            <a:solidFill>
              <a:srgbClr val="222268"/>
            </a:solidFill>
          </a:ln>
          <a:extLst>
            <a:ext uri="{909E8E84-426E-40DD-AFC4-6F175D3DCCD1}">
              <a14:hiddenFill xmlns:a14="http://schemas.microsoft.com/office/drawing/2010/main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t">
            <a:spAutoFit/>
          </a:bodyPr>
          <a:p>
            <a:pPr algn="ctr" fontAlgn="base"/>
            <a:endParaRPr lang="zh-CN" altLang="en-US" sz="3600" b="1" strike="noStrike" noProof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  <a:p>
            <a:pPr algn="ctr" fontAlgn="base"/>
            <a:r>
              <a:rPr lang="zh-CN" sz="4000" b="1" strike="noStrike" noProof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项目名称</a:t>
            </a:r>
            <a:endParaRPr lang="zh-CN" sz="4000" b="1" strike="noStrike" noProof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  <a:p>
            <a:pPr algn="ctr" fontAlgn="base"/>
            <a:endParaRPr lang="zh-CN" sz="4000" b="1" strike="noStrike" noProof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985" y="-10160"/>
            <a:ext cx="12189460" cy="1428115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/>
        </p:nvSpPr>
        <p:spPr>
          <a:xfrm>
            <a:off x="379730" y="438150"/>
            <a:ext cx="3592195" cy="8636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sym typeface="Franklin Gothic Medium" panose="020B0603020102020204" pitchFamily="34" charset="0"/>
              </a:rPr>
              <a:t>研究风险</a:t>
            </a:r>
            <a:r>
              <a:rPr lang="en-US" altLang="zh-CN" sz="4000" b="1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sym typeface="Franklin Gothic Medium" panose="020B0603020102020204" pitchFamily="34" charset="0"/>
              </a:rPr>
              <a:t>                             </a:t>
            </a:r>
            <a:endParaRPr lang="zh-CN" altLang="en-US" sz="4000" b="1" kern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  <a:sym typeface="Franklin Gothic Medium" panose="020B0603020102020204" pitchFamily="34" charset="0"/>
            </a:endParaRPr>
          </a:p>
        </p:txBody>
      </p:sp>
      <p:sp>
        <p:nvSpPr>
          <p:cNvPr id="4" name="内容占位符 3"/>
          <p:cNvSpPr>
            <a:spLocks noGrp="1"/>
          </p:cNvSpPr>
          <p:nvPr/>
        </p:nvSpPr>
        <p:spPr>
          <a:xfrm>
            <a:off x="379730" y="1610360"/>
            <a:ext cx="11207115" cy="46793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defTabSz="0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defTabSz="0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2pPr>
            <a:lvl3pPr marL="11430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3pPr>
            <a:lvl4pPr marL="16002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4pPr>
            <a:lvl5pPr marL="20574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5pPr>
            <a:lvl6pPr marL="25146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6pPr>
            <a:lvl7pPr marL="29718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7pPr>
            <a:lvl8pPr marL="34290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8pPr>
            <a:lvl9pPr marL="38862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9pPr>
          </a:lstStyle>
          <a:p>
            <a:r>
              <a:rPr lang="zh-CN" altLang="en-US" i="1">
                <a:solidFill>
                  <a:srgbClr val="FF0000"/>
                </a:solidFill>
              </a:rPr>
              <a:t>如风险较高，应汇报针对风险的应急预案和处理措施</a:t>
            </a:r>
            <a:endParaRPr lang="zh-CN" altLang="en-US" i="1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i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985" y="-10160"/>
            <a:ext cx="12189460" cy="1428115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/>
        </p:nvSpPr>
        <p:spPr>
          <a:xfrm>
            <a:off x="379730" y="438150"/>
            <a:ext cx="4116070" cy="8636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sym typeface="Franklin Gothic Medium" panose="020B0603020102020204" pitchFamily="34" charset="0"/>
              </a:rPr>
              <a:t>研究</a:t>
            </a:r>
            <a:r>
              <a:rPr lang="zh-CN" altLang="en-US" sz="4000" b="1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sym typeface="Franklin Gothic Medium" panose="020B0603020102020204" pitchFamily="34" charset="0"/>
              </a:rPr>
              <a:t>参与者受益</a:t>
            </a:r>
            <a:r>
              <a:rPr lang="en-US" altLang="zh-CN" sz="4000" b="1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sym typeface="Franklin Gothic Medium" panose="020B0603020102020204" pitchFamily="34" charset="0"/>
              </a:rPr>
              <a:t>                             </a:t>
            </a:r>
            <a:endParaRPr lang="zh-CN" altLang="en-US" sz="4000" b="1" kern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  <a:sym typeface="Franklin Gothic Medium" panose="020B06030201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1.研究所用的药物及相关检查费用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endParaRPr lang="en-US" altLang="zh-CN" sz="2400"/>
          </a:p>
          <a:p>
            <a:pPr marL="0" indent="0">
              <a:buNone/>
            </a:pPr>
            <a:endParaRPr lang="en-US" altLang="zh-CN" sz="2400"/>
          </a:p>
          <a:p>
            <a:pPr marL="0" indent="0">
              <a:buNone/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2.参加研究的补偿</a:t>
            </a:r>
            <a:endParaRPr lang="en-US" altLang="zh-CN" sz="2400"/>
          </a:p>
          <a:p>
            <a:pPr marL="0" indent="0">
              <a:buNone/>
            </a:pPr>
            <a:endParaRPr lang="en-US" altLang="zh-CN" sz="2400"/>
          </a:p>
          <a:p>
            <a:pPr marL="0" indent="0">
              <a:buNone/>
            </a:pPr>
            <a:endParaRPr lang="en-US" altLang="zh-CN" sz="2400"/>
          </a:p>
          <a:p>
            <a:pPr marL="0" indent="0">
              <a:buNone/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发生损伤后的补偿</a:t>
            </a:r>
            <a:endParaRPr lang="en-US" altLang="zh-CN" sz="2400"/>
          </a:p>
          <a:p>
            <a:pPr marL="0" indent="0">
              <a:buNone/>
            </a:pPr>
            <a:endParaRPr lang="en-US" altLang="zh-CN" sz="2400"/>
          </a:p>
        </p:txBody>
      </p:sp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985" y="-10160"/>
            <a:ext cx="12189460" cy="1428115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/>
        </p:nvSpPr>
        <p:spPr>
          <a:xfrm>
            <a:off x="379730" y="438150"/>
            <a:ext cx="5096510" cy="8636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sym typeface="Franklin Gothic Medium" panose="020B0603020102020204" pitchFamily="34" charset="0"/>
              </a:rPr>
              <a:t>研究费用及相关补偿</a:t>
            </a:r>
            <a:r>
              <a:rPr lang="en-US" altLang="zh-CN" sz="4000" b="1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sym typeface="Franklin Gothic Medium" panose="020B0603020102020204" pitchFamily="34" charset="0"/>
              </a:rPr>
              <a:t>                             </a:t>
            </a:r>
            <a:endParaRPr lang="zh-CN" altLang="en-US" sz="4000" b="1" kern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  <a:sym typeface="Franklin Gothic Medium" panose="020B06030201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985" y="-10160"/>
            <a:ext cx="12189460" cy="1428115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/>
        </p:nvSpPr>
        <p:spPr>
          <a:xfrm>
            <a:off x="379730" y="438150"/>
            <a:ext cx="5096510" cy="8636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sym typeface="Franklin Gothic Medium" panose="020B0603020102020204" pitchFamily="34" charset="0"/>
              </a:rPr>
              <a:t>申请免除知情同意</a:t>
            </a:r>
            <a:r>
              <a:rPr lang="en-US" altLang="zh-CN" sz="4000" b="1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sym typeface="Franklin Gothic Medium" panose="020B0603020102020204" pitchFamily="34" charset="0"/>
              </a:rPr>
              <a:t>                             </a:t>
            </a:r>
            <a:endParaRPr lang="zh-CN" altLang="en-US" sz="4000" b="1" kern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  <a:sym typeface="Franklin Gothic Medium" panose="020B0603020102020204" pitchFamily="34" charset="0"/>
            </a:endParaRPr>
          </a:p>
        </p:txBody>
      </p:sp>
      <p:sp>
        <p:nvSpPr>
          <p:cNvPr id="4" name="内容占位符 3"/>
          <p:cNvSpPr>
            <a:spLocks noGrp="1"/>
          </p:cNvSpPr>
          <p:nvPr/>
        </p:nvSpPr>
        <p:spPr>
          <a:xfrm>
            <a:off x="379730" y="1610360"/>
            <a:ext cx="11207115" cy="46793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defTabSz="0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defTabSz="0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2pPr>
            <a:lvl3pPr marL="11430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3pPr>
            <a:lvl4pPr marL="16002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4pPr>
            <a:lvl5pPr marL="20574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5pPr>
            <a:lvl6pPr marL="25146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6pPr>
            <a:lvl7pPr marL="29718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7pPr>
            <a:lvl8pPr marL="34290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8pPr>
            <a:lvl9pPr marL="38862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defRPr>
            </a:lvl9pPr>
          </a:lstStyle>
          <a:p>
            <a:r>
              <a:rPr lang="zh-CN" altLang="en-US" i="1">
                <a:solidFill>
                  <a:srgbClr val="FF0000"/>
                </a:solidFill>
              </a:rPr>
              <a:t>如申请免除知情同意，请描述理由；</a:t>
            </a:r>
            <a:endParaRPr lang="zh-CN" altLang="en-US" i="1">
              <a:solidFill>
                <a:srgbClr val="FF0000"/>
              </a:solidFill>
            </a:endParaRPr>
          </a:p>
          <a:p>
            <a:r>
              <a:rPr lang="zh-CN" altLang="en-US" i="1">
                <a:solidFill>
                  <a:srgbClr val="FF0000"/>
                </a:solidFill>
              </a:rPr>
              <a:t>如不涉及，请删除该张幻灯片。</a:t>
            </a:r>
            <a:endParaRPr lang="zh-CN" altLang="en-US" i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985" y="-10160"/>
            <a:ext cx="12189460" cy="14281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26765" y="2918460"/>
            <a:ext cx="55219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buNone/>
            </a:pPr>
            <a:r>
              <a:rPr lang="zh-CN" altLang="en-US" sz="4400" b="1" u="none">
                <a:latin typeface="黑体" panose="02010609060101010101" pitchFamily="2" charset="-122"/>
                <a:ea typeface="黑体" panose="02010609060101010101" pitchFamily="2" charset="-122"/>
              </a:rPr>
              <a:t>请各位专家批评指正</a:t>
            </a:r>
            <a:endParaRPr lang="zh-CN" altLang="en-US" sz="4400" b="1" u="none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985" y="-10160"/>
            <a:ext cx="12189460" cy="1428115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/>
        </p:nvSpPr>
        <p:spPr>
          <a:xfrm>
            <a:off x="379730" y="438150"/>
            <a:ext cx="2409190" cy="8636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sym typeface="+mn-ea"/>
              </a:rPr>
              <a:t>研究背景</a:t>
            </a:r>
            <a:r>
              <a:rPr lang="en-US" altLang="zh-CN" sz="4000" b="1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sym typeface="Franklin Gothic Medium" panose="020B0603020102020204" pitchFamily="34" charset="0"/>
              </a:rPr>
              <a:t>                              </a:t>
            </a:r>
            <a:endParaRPr lang="zh-CN" altLang="en-US" sz="4000" b="1" kern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  <a:sym typeface="Franklin Gothic Medium" panose="020B06030201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985" y="-10160"/>
            <a:ext cx="12189460" cy="1428115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/>
        </p:nvSpPr>
        <p:spPr>
          <a:xfrm>
            <a:off x="379730" y="438150"/>
            <a:ext cx="2409190" cy="8636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sym typeface="+mn-ea"/>
              </a:rPr>
              <a:t>研究目的</a:t>
            </a:r>
            <a:r>
              <a:rPr lang="en-US" altLang="zh-CN" sz="4000" b="1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sym typeface="Franklin Gothic Medium" panose="020B0603020102020204" pitchFamily="34" charset="0"/>
              </a:rPr>
              <a:t>                              </a:t>
            </a:r>
            <a:endParaRPr lang="zh-CN" altLang="en-US" sz="4000" b="1" kern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  <a:sym typeface="Franklin Gothic Medium" panose="020B06030201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985" y="-10160"/>
            <a:ext cx="12189460" cy="1428115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/>
        </p:nvSpPr>
        <p:spPr>
          <a:xfrm>
            <a:off x="379730" y="438150"/>
            <a:ext cx="3592195" cy="8636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sym typeface="Franklin Gothic Medium" panose="020B0603020102020204" pitchFamily="34" charset="0"/>
              </a:rPr>
              <a:t>方案设计类型</a:t>
            </a:r>
            <a:r>
              <a:rPr lang="en-US" altLang="zh-CN" sz="4000" b="1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sym typeface="Franklin Gothic Medium" panose="020B0603020102020204" pitchFamily="34" charset="0"/>
              </a:rPr>
              <a:t>                              </a:t>
            </a:r>
            <a:endParaRPr lang="zh-CN" altLang="en-US" sz="4000" b="1" kern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  <a:sym typeface="Franklin Gothic Medium" panose="020B0603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1857364"/>
            <a:ext cx="8358213" cy="2934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  <a:buNone/>
            </a:pPr>
            <a:r>
              <a:rPr lang="zh-CN" altLang="zh-CN" sz="2800" b="1" u="none" dirty="0" smtClean="0">
                <a:latin typeface="黑体" panose="02010609060101010101" pitchFamily="2" charset="-122"/>
                <a:ea typeface="黑体" panose="02010609060101010101" pitchFamily="2" charset="-122"/>
              </a:rPr>
              <a:t>研究类型</a:t>
            </a:r>
            <a:r>
              <a:rPr lang="zh-CN" altLang="en-US" sz="2800" b="1" u="none" dirty="0" smtClean="0"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endParaRPr lang="en-US" altLang="zh-CN" sz="2800" b="1" u="none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800" b="1" u="none" dirty="0" smtClean="0">
                <a:latin typeface="黑体" panose="02010609060101010101" pitchFamily="2" charset="-122"/>
                <a:ea typeface="黑体" panose="02010609060101010101" pitchFamily="2" charset="-122"/>
              </a:rPr>
              <a:t>样本量：</a:t>
            </a:r>
            <a:endParaRPr lang="en-US" altLang="zh-CN" sz="2800" b="1" u="none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2800" b="1" u="none" dirty="0" smtClean="0">
                <a:latin typeface="黑体" panose="02010609060101010101" pitchFamily="2" charset="-122"/>
                <a:ea typeface="黑体" panose="02010609060101010101" pitchFamily="2" charset="-122"/>
              </a:rPr>
              <a:t>研究人群：</a:t>
            </a:r>
            <a:endParaRPr lang="zh-CN" altLang="en-US" sz="2800" b="1" u="none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2800" b="1" u="none" dirty="0" smtClean="0">
                <a:latin typeface="黑体" panose="02010609060101010101" pitchFamily="2" charset="-122"/>
                <a:ea typeface="黑体" panose="02010609060101010101" pitchFamily="2" charset="-122"/>
              </a:rPr>
              <a:t>研究中心：</a:t>
            </a:r>
            <a:endParaRPr lang="zh-CN" altLang="en-US" sz="2800" b="1" u="none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985" y="-10160"/>
            <a:ext cx="12189460" cy="1428115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/>
        </p:nvSpPr>
        <p:spPr>
          <a:xfrm>
            <a:off x="379730" y="438150"/>
            <a:ext cx="3592195" cy="8636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sym typeface="Franklin Gothic Medium" panose="020B0603020102020204" pitchFamily="34" charset="0"/>
              </a:rPr>
              <a:t>入选标准</a:t>
            </a:r>
            <a:r>
              <a:rPr lang="en-US" altLang="zh-CN" sz="4000" b="1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sym typeface="Franklin Gothic Medium" panose="020B0603020102020204" pitchFamily="34" charset="0"/>
              </a:rPr>
              <a:t>                             </a:t>
            </a:r>
            <a:endParaRPr lang="zh-CN" altLang="en-US" sz="4000" b="1" kern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  <a:sym typeface="Franklin Gothic Medium" panose="020B06030201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985" y="-10160"/>
            <a:ext cx="12189460" cy="1428115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/>
        </p:nvSpPr>
        <p:spPr>
          <a:xfrm>
            <a:off x="379730" y="438150"/>
            <a:ext cx="3592195" cy="8636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sym typeface="Franklin Gothic Medium" panose="020B0603020102020204" pitchFamily="34" charset="0"/>
              </a:rPr>
              <a:t>排除标准</a:t>
            </a:r>
            <a:r>
              <a:rPr lang="en-US" altLang="zh-CN" sz="4000" b="1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sym typeface="Franklin Gothic Medium" panose="020B0603020102020204" pitchFamily="34" charset="0"/>
              </a:rPr>
              <a:t>                             </a:t>
            </a:r>
            <a:endParaRPr lang="zh-CN" altLang="en-US" sz="4000" b="1" kern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  <a:sym typeface="Franklin Gothic Medium" panose="020B06030201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985" y="-10160"/>
            <a:ext cx="12189460" cy="1428115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/>
        </p:nvSpPr>
        <p:spPr>
          <a:xfrm>
            <a:off x="379730" y="438150"/>
            <a:ext cx="3592195" cy="8636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sym typeface="Franklin Gothic Medium" panose="020B0603020102020204" pitchFamily="34" charset="0"/>
              </a:rPr>
              <a:t>研究具体过程</a:t>
            </a:r>
            <a:r>
              <a:rPr lang="en-US" altLang="zh-CN" sz="4000" b="1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sym typeface="Franklin Gothic Medium" panose="020B0603020102020204" pitchFamily="34" charset="0"/>
              </a:rPr>
              <a:t>                             </a:t>
            </a:r>
            <a:endParaRPr lang="zh-CN" altLang="en-US" sz="4000" b="1" kern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  <a:sym typeface="Franklin Gothic Medium" panose="020B06030201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985" y="-10160"/>
            <a:ext cx="12189460" cy="1428115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/>
        </p:nvSpPr>
        <p:spPr>
          <a:xfrm>
            <a:off x="379730" y="438150"/>
            <a:ext cx="3592195" cy="8636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sym typeface="Franklin Gothic Medium" panose="020B0603020102020204" pitchFamily="34" charset="0"/>
              </a:rPr>
              <a:t>技术路线图</a:t>
            </a:r>
            <a:r>
              <a:rPr lang="en-US" altLang="zh-CN" sz="4000" b="1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sym typeface="Franklin Gothic Medium" panose="020B0603020102020204" pitchFamily="34" charset="0"/>
              </a:rPr>
              <a:t>                             </a:t>
            </a:r>
            <a:endParaRPr lang="zh-CN" altLang="en-US" sz="4000" b="1" kern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  <a:sym typeface="Franklin Gothic Medium" panose="020B06030201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985" y="-10160"/>
            <a:ext cx="12189460" cy="1428115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/>
        </p:nvSpPr>
        <p:spPr>
          <a:xfrm>
            <a:off x="379730" y="438150"/>
            <a:ext cx="3592195" cy="8636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sym typeface="Franklin Gothic Medium" panose="020B0603020102020204" pitchFamily="34" charset="0"/>
              </a:rPr>
              <a:t>观察指标</a:t>
            </a:r>
            <a:r>
              <a:rPr lang="en-US" altLang="zh-CN" sz="4000" b="1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sym typeface="Franklin Gothic Medium" panose="020B0603020102020204" pitchFamily="34" charset="0"/>
              </a:rPr>
              <a:t>                             </a:t>
            </a:r>
            <a:endParaRPr lang="zh-CN" altLang="en-US" sz="4000" b="1" kern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  <a:sym typeface="Franklin Gothic Medium" panose="020B0603020102020204" pitchFamily="3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547</Words>
  <Application>WPS 演示</Application>
  <PresentationFormat>宽屏</PresentationFormat>
  <Paragraphs>54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黑体</vt:lpstr>
      <vt:lpstr>Franklin Gothic Medium</vt:lpstr>
      <vt:lpstr>华文行楷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作者</cp:lastModifiedBy>
  <cp:revision>5</cp:revision>
  <dcterms:created xsi:type="dcterms:W3CDTF">2023-02-16T02:32:00Z</dcterms:created>
  <dcterms:modified xsi:type="dcterms:W3CDTF">2025-02-06T01:22:09Z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2052-11.8.2.12089</vt:lpwstr>
  </property>
  <property fmtid="{D5CDD505-2E9C-101B-9397-08002B2CF9AE}" pid="3" name="ICV">
    <vt:lpwstr>26AA4E7A24FC4A3F83AA7568A41E1A1A</vt:lpwstr>
  </property>
</Properties>
</file>